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63" r:id="rId7"/>
    <p:sldId id="264" r:id="rId8"/>
    <p:sldId id="266" r:id="rId9"/>
    <p:sldId id="267" r:id="rId10"/>
    <p:sldId id="269" r:id="rId11"/>
    <p:sldId id="270" r:id="rId12"/>
    <p:sldId id="271" r:id="rId13"/>
    <p:sldId id="272" r:id="rId14"/>
    <p:sldId id="274" r:id="rId15"/>
    <p:sldId id="273" r:id="rId1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8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68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56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89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4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1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5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8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5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1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F9339-659A-4933-AF5F-C2BDB60BF04C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44316-A643-4872-A1F6-F68B8D641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326571"/>
            <a:ext cx="11364686" cy="395213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обеспечение (комплекс) 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(модуля)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326571"/>
            <a:ext cx="11182696" cy="103640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«РОССИЙСКАЯ АКАДЕМИЯ НАРОДНОГО ХОЗЯЙСТВА И ГОСУДАРСТВЕННОЙ СЛУЖБЫ ПРИ ПРЕЗИДЕНТЕ РОССИЙСКОЙ ФЕДЕРАЦИИ»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МНОГОУРОВНЕВОГО ПРОФЕССИОНАЛЬНОГО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32453" y="4649638"/>
            <a:ext cx="4330460" cy="182032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методическим кабинетом КМПО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Трифонова М.М.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400" y="1940560"/>
            <a:ext cx="3911601" cy="4653280"/>
          </a:xfrm>
        </p:spPr>
      </p:pic>
      <p:sp>
        <p:nvSpPr>
          <p:cNvPr id="6" name="Параллелограмм 5"/>
          <p:cNvSpPr/>
          <p:nvPr/>
        </p:nvSpPr>
        <p:spPr>
          <a:xfrm>
            <a:off x="81280" y="182880"/>
            <a:ext cx="12039599" cy="150368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дополнительной литературы,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используемой при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(профессионального модуля)</a:t>
            </a:r>
            <a:endParaRPr lang="ru-RU" sz="2400" dirty="0"/>
          </a:p>
        </p:txBody>
      </p:sp>
      <p:sp>
        <p:nvSpPr>
          <p:cNvPr id="11" name="Параллелограмм 10"/>
          <p:cNvSpPr/>
          <p:nvPr/>
        </p:nvSpPr>
        <p:spPr>
          <a:xfrm>
            <a:off x="157575" y="1940560"/>
            <a:ext cx="7990745" cy="465328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основной и дополнительной литературы в УМК и КТП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соответствовать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приведенному в рабочей программе.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качестве Интернет-источников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указывается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размещенная в ЭБС.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Используемую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литературу,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размещенную в ЭБС преподаватель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 к основной или дополнительной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21793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3528" y="880533"/>
            <a:ext cx="3268739" cy="528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>
              <a:tabLst>
                <a:tab pos="3132138" algn="l"/>
              </a:tabLs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пособия или краткий конспект лекций.</a:t>
            </a:r>
          </a:p>
          <a:p>
            <a:pPr marL="185738">
              <a:tabLst>
                <a:tab pos="3132138" algn="l"/>
              </a:tabLst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5738">
              <a:tabLst>
                <a:tab pos="3132138" algn="l"/>
              </a:tabLs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 практическим и семинарским занятиям.</a:t>
            </a:r>
          </a:p>
          <a:p>
            <a:pPr marL="185738">
              <a:tabLst>
                <a:tab pos="3132138" algn="l"/>
              </a:tabLst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5738">
              <a:tabLst>
                <a:tab pos="3132138" algn="l"/>
              </a:tabLs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 лабораторным занятиям.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9600" y="135467"/>
            <a:ext cx="7569199" cy="655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1200" indent="-355600" algn="just" defTabSz="898525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разделов, тем, практических и семинарских занятий, лабораторных работ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соответствовать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рабочей программе.</a:t>
            </a:r>
          </a:p>
          <a:p>
            <a:pPr marL="355600" algn="just" defTabSz="898525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200" indent="-355600" algn="just" defTabSz="898525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разделов, тем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практических и семинарских занятий, лабораторных работ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соответствовать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рабочей программе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 algn="just" defTabSz="898525"/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200" indent="-355600" algn="just" defTabSz="898525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разделов, тем, практических и семинарских занятий, лабораторных работ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соответствовать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 algn="just" defTabSz="898525"/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271463" algn="just" defTabSz="898525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Формируемые результаты обучения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(знания, умения)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соответствовать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программе.</a:t>
            </a:r>
          </a:p>
          <a:p>
            <a:pPr marL="355600" algn="just" defTabSz="898525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200" indent="-355600" algn="just" defTabSz="898525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Если в качестве результата обучения тема рабочей программы формирует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она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содержать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занятие, лабораторную работу или семинар.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V="1">
            <a:off x="3742267" y="2074334"/>
            <a:ext cx="677333" cy="29040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6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8000" y="353483"/>
            <a:ext cx="3234267" cy="1439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>
              <a:tabLst>
                <a:tab pos="3132138" algn="l"/>
              </a:tabLs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 организации практики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1867" y="353483"/>
            <a:ext cx="7569199" cy="1524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12800" indent="-457200" algn="just" defTabSz="898525">
              <a:buAutoNum type="arabicPeriod"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видов выполняемых работ должно соответствовать рабочей программе модуля.</a:t>
            </a:r>
          </a:p>
          <a:p>
            <a:pPr marL="812800" indent="-457200" algn="just" defTabSz="898525">
              <a:buAutoNum type="arabicPeriod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выполнению видов работ рекомендуется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оформлять отдельным файлом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flipV="1">
            <a:off x="3742266" y="738716"/>
            <a:ext cx="584201" cy="668866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8000" y="2053167"/>
            <a:ext cx="3234267" cy="18711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>
              <a:tabLst>
                <a:tab pos="3132138" algn="l"/>
              </a:tabLs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 организации курсового проекта(работы)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flipV="1">
            <a:off x="3742266" y="2654301"/>
            <a:ext cx="626533" cy="668866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51866" y="2053167"/>
            <a:ext cx="7569199" cy="18711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algn="just" defTabSz="898525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выполнению курсового проекта (работы) рекомендуется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оформлять отдельным файлом. 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8000" y="4184652"/>
            <a:ext cx="3234267" cy="192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>
              <a:tabLst>
                <a:tab pos="3132138" algn="l"/>
              </a:tabLs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 организации самостоятельной работы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V="1">
            <a:off x="3742267" y="4836587"/>
            <a:ext cx="584200" cy="668866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368799" y="4099985"/>
            <a:ext cx="7552266" cy="26225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12800" indent="-457200" algn="just" defTabSz="898525">
              <a:buAutoNum type="arabicPeriod"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темы,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содержащей самостоятельную работу,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часов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самостоятельной работы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соответствовать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программе.</a:t>
            </a:r>
          </a:p>
          <a:p>
            <a:pPr marL="812800" indent="-457200" algn="just" defTabSz="898525">
              <a:buAutoNum type="arabicPeriod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предлагаемые преподавателем виды самостоятельной работы должны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рекомендации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ее выполнению.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001" y="365126"/>
            <a:ext cx="11700932" cy="786342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Контрольно-оценочные средства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5067" y="1625600"/>
            <a:ext cx="4402666" cy="1710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Контрольно-оценочные средства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5067" y="3809996"/>
            <a:ext cx="4402666" cy="16256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файлом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8933" y="1625599"/>
            <a:ext cx="5689600" cy="17102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разделов, тем, форм текущего контроля,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промежуточной аттестации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соответствовать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программе.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8933" y="3809997"/>
            <a:ext cx="5689600" cy="16256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Проверяемые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обучения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формируемые компетенции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рабочей программе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162247" y="2477613"/>
            <a:ext cx="696686" cy="623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47733" y="3335864"/>
            <a:ext cx="711200" cy="4741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942772" y="3335864"/>
            <a:ext cx="2419" cy="4741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7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86080"/>
            <a:ext cx="10530840" cy="86698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сдаче УМК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72267" y="4682060"/>
            <a:ext cx="9177866" cy="19557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!  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преподаватель – 1 диск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456266"/>
            <a:ext cx="3555998" cy="403013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коробке (обложке) диска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указывается:</a:t>
            </a:r>
          </a:p>
          <a:p>
            <a:pPr marL="185738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преподавателя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Год набора (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2019г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Код и наименование специальности для которой разработано УМК.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Код и наименование дисциплин УМК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38700" y="2294465"/>
            <a:ext cx="3073400" cy="2159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диск УМК записываются в виде «папок» по специальностям.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37602" y="2671231"/>
            <a:ext cx="2912531" cy="14054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относящиеся к специальности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>
            <a:stCxn id="6" idx="3"/>
          </p:cNvCxnSpPr>
          <p:nvPr/>
        </p:nvCxnSpPr>
        <p:spPr>
          <a:xfrm flipV="1">
            <a:off x="4013198" y="3471332"/>
            <a:ext cx="82550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7912100" y="3373963"/>
            <a:ext cx="82550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148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5" y="1825625"/>
            <a:ext cx="11559397" cy="44889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indent="0"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августа 2019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председатели ПЦК представляют в методический кабинет:</a:t>
            </a:r>
          </a:p>
          <a:p>
            <a:pPr marL="449263" indent="0">
              <a:spcBef>
                <a:spcPts val="0"/>
              </a:spcBef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преподавателей по дисциплинам, входящим в учебные планы для обучающихся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поступления.</a:t>
            </a:r>
          </a:p>
          <a:p>
            <a:pPr marL="457200" lvl="1" indent="0">
              <a:spcBef>
                <a:spcPts val="0"/>
              </a:spcBef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Контрольно-оценочные средства для специальности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09.02.07 Информационные системы и программирование.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007" y="119844"/>
            <a:ext cx="11737571" cy="46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обеспечение дисциплины (УМК)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006" y="818378"/>
            <a:ext cx="6650183" cy="11764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и локальные документы, обязывающие разрабатывать учебно-методическое обеспечение дисциплин (модулей)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8945" y="818378"/>
            <a:ext cx="4854632" cy="117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документы формулирующие требования к формированию  учебно-методического обеспечения дисциплины (модуля):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1644" y="2070312"/>
            <a:ext cx="6234544" cy="7061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специальностям раздел 7,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7.16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(актуализированный) раздел 4,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4.3.6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1644" y="2851962"/>
            <a:ext cx="6234545" cy="13376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14.06.2013 №464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Об утверждении Порядка организации и осуществления образовательной деятельности по образовательным программам СПО»,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1644" y="4263655"/>
            <a:ext cx="11321934" cy="1217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08.09.2015 № 608н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профессионального стандарта «Педагог профессионального обучения, профессионального образования и дополнительного профессионального образования»,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функция «Разработка программно-методического обеспечения учебных предметов, курсов, дисциплин (модулей) программ профессионального обучения, СПО и (или) ДПП»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1644" y="5552902"/>
            <a:ext cx="11321933" cy="780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реализации программ СПО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утверждено Приказом ректора Академии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31 января 2014 № 01-88,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48945" y="2287913"/>
            <a:ext cx="4854633" cy="19002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учебно-методическом комплексе дисциплины (модуля) КМПО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одобрено Методическим советом КМПО, Протокол № 1 от 17 марта 2015 года и утверждено Распоряжением директора КМПО от 02 апреля 2015 года № 62.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459884" y="581892"/>
            <a:ext cx="0" cy="236486"/>
          </a:xfrm>
          <a:prstGeom prst="line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377739" y="581892"/>
            <a:ext cx="0" cy="236486"/>
          </a:xfrm>
          <a:prstGeom prst="line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459884" y="1989563"/>
            <a:ext cx="0" cy="298350"/>
          </a:xfrm>
          <a:prstGeom prst="line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66006" y="1989563"/>
            <a:ext cx="0" cy="386259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7" idx="1"/>
          </p:cNvCxnSpPr>
          <p:nvPr/>
        </p:nvCxnSpPr>
        <p:spPr>
          <a:xfrm flipV="1">
            <a:off x="266006" y="2423382"/>
            <a:ext cx="415638" cy="39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290944" y="3518087"/>
            <a:ext cx="415638" cy="39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290944" y="4870428"/>
            <a:ext cx="415638" cy="39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66006" y="5852160"/>
            <a:ext cx="44057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6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399" y="375556"/>
            <a:ext cx="11231515" cy="636814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Учебно-методический комплекс представляется в виде «папки» содержащей учебно-методическое обеспечение дисциплины (модуля).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ример: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17129" y="1338943"/>
            <a:ext cx="5568042" cy="52088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приложений, входящих в УМК определяет преподаватель в зависимости от подробности излагаемого материала и видов учебной работы, предусмотренных учебным планом.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набор документов включает в себя: 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 дисциплины (модуля);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1. Рабочая программа;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 КТП;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3. КОС.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98" y="1780377"/>
            <a:ext cx="5663474" cy="6981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98" y="3301635"/>
            <a:ext cx="5663474" cy="324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7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15" y="2465614"/>
            <a:ext cx="7411484" cy="41820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" y="1314936"/>
            <a:ext cx="11548899" cy="101139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образовательной программы выбирается в зависимости от ФГОС на специальность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2204358"/>
            <a:ext cx="3967843" cy="231865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38.02.01 Экономика и бухгалтерский учет (по отраслям)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38.02.07 Банковское дело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13.02.03 Электрические станции, сети и системы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09.02.07 Информационные системы и программирование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199" y="4669971"/>
            <a:ext cx="3967843" cy="185378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ППССЗ: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21.02.05 Земельно-имущественные отношения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09.02.02 Компьютерные сети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23.02.03 Техническое обслуживание и ремонт автомобильного транспорта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6" idx="3"/>
          </p:cNvCxnSpPr>
          <p:nvPr/>
        </p:nvCxnSpPr>
        <p:spPr>
          <a:xfrm>
            <a:off x="4425043" y="3363686"/>
            <a:ext cx="5990804" cy="8758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3"/>
          </p:cNvCxnSpPr>
          <p:nvPr/>
        </p:nvCxnSpPr>
        <p:spPr>
          <a:xfrm flipV="1">
            <a:off x="4425042" y="4364183"/>
            <a:ext cx="6514507" cy="12326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3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0422" y="116632"/>
            <a:ext cx="1936577" cy="615276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лист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5943" y="2432048"/>
            <a:ext cx="6253842" cy="13311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специальностей :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38.02.01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Экономика и бухгалтерский учет (по отраслям)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38.02.07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Банковское дело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5942" y="767442"/>
            <a:ext cx="6253843" cy="15158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только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специальностей :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23.02.03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Техническое обслуживание и ремонт автомобильного транспорта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21.02.05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Земельно-имущественные отношения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09.02.02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Компьютерные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5944" y="3911928"/>
            <a:ext cx="6253841" cy="1256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(ПООП)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специальностей: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13.02.03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Электрические станции, сети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09.02.07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Информационные системы и программирование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5942" y="5920271"/>
            <a:ext cx="6253843" cy="716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соответствовать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 перечисленным на 2 листе рабочей программы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5942" y="5261110"/>
            <a:ext cx="6253843" cy="5663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дисциплины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216" y="0"/>
            <a:ext cx="5382784" cy="6858000"/>
          </a:xfrm>
          <a:prstGeom prst="rect">
            <a:avLst/>
          </a:prstGeom>
        </p:spPr>
      </p:pic>
      <p:cxnSp>
        <p:nvCxnSpPr>
          <p:cNvPr id="42" name="Прямая со стрелкой 41"/>
          <p:cNvCxnSpPr/>
          <p:nvPr/>
        </p:nvCxnSpPr>
        <p:spPr>
          <a:xfrm flipV="1">
            <a:off x="6449785" y="848541"/>
            <a:ext cx="1298122" cy="6768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6449785" y="848541"/>
            <a:ext cx="2974715" cy="21521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6449785" y="2283337"/>
            <a:ext cx="2974715" cy="766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6449785" y="767442"/>
            <a:ext cx="5437415" cy="35728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6449785" y="4143595"/>
            <a:ext cx="2596244" cy="232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6449785" y="4946073"/>
            <a:ext cx="2153888" cy="6530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3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11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Предварительные сведения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047749"/>
            <a:ext cx="5012871" cy="156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ФГОС СПО по специальности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9058" y="1047748"/>
            <a:ext cx="6291942" cy="3589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вида деятельности и компетенций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соответствовать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формулировкам в ФГОС;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только те виды деятельности в формировании которых принимает участие дисциплина (модуль);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компетенции, относящиеся к базовому уровню подготовки обучающихся (ФГОС 3+).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2" y="4754334"/>
            <a:ext cx="5012870" cy="1434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дисциплины (профессионального модуля)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19058" y="4754333"/>
            <a:ext cx="6291942" cy="1434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обучения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соответствовать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указанным в рабочей программе дисциплины (модуля).</a:t>
            </a:r>
          </a:p>
        </p:txBody>
      </p: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 flipV="1">
            <a:off x="5241471" y="1828800"/>
            <a:ext cx="277587" cy="136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41470" y="5535384"/>
            <a:ext cx="277587" cy="136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88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Рабочая программа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2514" y="1690689"/>
            <a:ext cx="5029200" cy="20158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дисциплины (модуля)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31429" y="1690688"/>
            <a:ext cx="5214257" cy="2015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ФГОС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основной образовательной программы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31430" y="4376057"/>
            <a:ext cx="5214256" cy="20247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входящие в УМК элементы разрабатываются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рабочей программой дисциплины (модуля)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515" y="4376057"/>
            <a:ext cx="5029199" cy="20247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включается в УМК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файлом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наименованием Приложение 1. Рабочая программа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3"/>
            <a:endCxn id="4" idx="1"/>
          </p:cNvCxnSpPr>
          <p:nvPr/>
        </p:nvCxnSpPr>
        <p:spPr>
          <a:xfrm>
            <a:off x="5551714" y="2698637"/>
            <a:ext cx="97971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51713" y="3683793"/>
            <a:ext cx="979716" cy="6922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911928" y="3706585"/>
            <a:ext cx="10886" cy="6694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9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46958"/>
            <a:ext cx="11707586" cy="12409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Учебно-методические материалы по теоретической части дисциплины (профессионального модуля)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257300"/>
            <a:ext cx="11707586" cy="542108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Календарно-тематический план: титульный лист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786" y="1783132"/>
            <a:ext cx="7772400" cy="50748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" y="1783132"/>
            <a:ext cx="3739243" cy="50748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разработки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указываются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групп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Часы учебной нагрузки и формы контроля указываются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учебным планом ОП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Дата утверждения рабочей программы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дате утверждения образовательной программы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указана на титульном листе описания ОП и учебного плана ОП.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951514" y="2090057"/>
            <a:ext cx="3559629" cy="9307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51514" y="3020786"/>
            <a:ext cx="3712029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951514" y="3967842"/>
            <a:ext cx="3167743" cy="5606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67843" y="3951515"/>
            <a:ext cx="4980214" cy="6667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967843" y="3951516"/>
            <a:ext cx="7037614" cy="5769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951514" y="5574846"/>
            <a:ext cx="5959929" cy="6136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6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71" y="146958"/>
            <a:ext cx="11141529" cy="3755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Календарно-тематический план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распределение учебной нагрузки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4065814"/>
            <a:ext cx="7848599" cy="27921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22514"/>
            <a:ext cx="4114800" cy="63354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Заполняются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столбцы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КТП в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учебной нагрузкой по дисциплине (модулю)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Нумеруются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и нумерация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разделов, тем, лабораторных и практических работ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соответствовать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рабочей программе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самостоятельной работы должно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РП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занятия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отличаться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наименования изучаемой темы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часов по темам и общее количество часов в КТП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соответствовать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 и УП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часов самостоятельной работы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задания и наоборот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Макс. Нагрузка =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.+ Всего + (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= Л +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8" y="522514"/>
            <a:ext cx="7848601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rgbClr val="FF0000"/>
          </a:solidFill>
          <a:tailEnd type="triangle"/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1077</Words>
  <Application>Microsoft Office PowerPoint</Application>
  <PresentationFormat>Широкоэкранный</PresentationFormat>
  <Paragraphs>131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 Учебно-методическое обеспечение (комплекс)  дисциплины (модуля)</vt:lpstr>
      <vt:lpstr>Презентация PowerPoint</vt:lpstr>
      <vt:lpstr>Презентация PowerPoint</vt:lpstr>
      <vt:lpstr>Титульный лист</vt:lpstr>
      <vt:lpstr>2 лист</vt:lpstr>
      <vt:lpstr>Раздел 1. Предварительные сведения</vt:lpstr>
      <vt:lpstr>Раздел 2. Рабочая программа</vt:lpstr>
      <vt:lpstr>Раздел 3. Учебно-методические материалы по теоретической части дисциплины (профессионального модуля)</vt:lpstr>
      <vt:lpstr>Календарно-тематический план: распределение учебной нагрузки</vt:lpstr>
      <vt:lpstr>Презентация PowerPoint</vt:lpstr>
      <vt:lpstr>Презентация PowerPoint</vt:lpstr>
      <vt:lpstr>Презентация PowerPoint</vt:lpstr>
      <vt:lpstr>Раздел 4. Контрольно-оценочные средства</vt:lpstr>
      <vt:lpstr>Требования к сдаче УМК</vt:lpstr>
      <vt:lpstr>Внимание!</vt:lpstr>
    </vt:vector>
  </TitlesOfParts>
  <Company>РАНХиГС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составлению учебно-методического комплекса  дисциплины (модуля)</dc:title>
  <dc:creator>Трифонова Марина Михайловна</dc:creator>
  <cp:lastModifiedBy>Трифонова Марина Михайловна</cp:lastModifiedBy>
  <cp:revision>90</cp:revision>
  <cp:lastPrinted>2019-06-20T10:02:32Z</cp:lastPrinted>
  <dcterms:created xsi:type="dcterms:W3CDTF">2019-05-23T05:22:20Z</dcterms:created>
  <dcterms:modified xsi:type="dcterms:W3CDTF">2019-06-27T10:53:25Z</dcterms:modified>
</cp:coreProperties>
</file>